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517" autoAdjust="0"/>
  </p:normalViewPr>
  <p:slideViewPr>
    <p:cSldViewPr>
      <p:cViewPr varScale="1">
        <p:scale>
          <a:sx n="63" d="100"/>
          <a:sy n="63" d="100"/>
        </p:scale>
        <p:origin x="-135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B3E805-C5A6-43E0-8C24-4C6AB6137CC4}" type="datetimeFigureOut">
              <a:rPr lang="en-US" smtClean="0"/>
              <a:t>8/2/2020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F425FE-F979-427C-B9DD-221BF3F329EE}" type="slidenum">
              <a:rPr lang="en-US" smtClean="0"/>
              <a:t>‹#›</a:t>
            </a:fld>
            <a:endParaRPr lang="en-US"/>
          </a:p>
        </p:txBody>
      </p:sp>
    </p:spTree>
    <p:extLst>
      <p:ext uri="{BB962C8B-B14F-4D97-AF65-F5344CB8AC3E}">
        <p14:creationId xmlns:p14="http://schemas.microsoft.com/office/powerpoint/2010/main" val="3493101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www.google.com/search?newwindow=1&amp;safe=active&amp;rlz=1C1CHBF_enKE883KE883&amp;sxsrf=ALeKk02xCKlmUXgIWeMAjoUx4_DmmS5n5g:1596368178113&amp;q=Tim+Cook&amp;stick=H4sIAAAAAAAAAOPgE2LXz9U3yLaoUuIEMUyLzExztRSzk63084vSE_MyqxJLMvPzUDhWyan5i1g5QjJzFZzz87N3sDICAC1AIdVHAAAA&amp;sa=X&amp;ved=2ahUKEwi8m7_xtvzqAhUJdBQKHVT0B_0QmxMoATAaegQIFBAD" TargetMode="External"/><Relationship Id="rId13" Type="http://schemas.openxmlformats.org/officeDocument/2006/relationships/hyperlink" Target="https://www.google.com/search?newwindow=1&amp;safe=active&amp;rlz=1C1CHBF_enKE883KE883&amp;sxsrf=ALeKk02xCKlmUXgIWeMAjoUx4_DmmS5n5g:1596368178113&amp;q=Steve+Wozniak&amp;stick=H4sIAAAAAAAAAOPgE2LXz9U3yLaoUuIAMcwqDXO01LOTrfSTSosz81KLi-GM-PyC1KLEksz8PKu0_NK8lNSiRay8wSWpZakK4flVeZmJ2TtYGQF9x8wgUQAAAA&amp;sa=X&amp;ved=2ahUKEwi8m7_xtvzqAhUJdBQKHVT0B_0QmxMoAjAcegQIERAE" TargetMode="External"/><Relationship Id="rId18" Type="http://schemas.openxmlformats.org/officeDocument/2006/relationships/hyperlink" Target="https://www.google.com/search?newwindow=1&amp;safe=active&amp;rlz=1C1CHBF_enKE883KE883&amp;sxsrf=ALeKk02xCKlmUXgIWeMAjoUx4_DmmS5n5g:1596368178113&amp;q=NextVR&amp;stick=H4sIAAAAAAAAAOPgE2LXz9U3yLaoUuLVT9c3NEw2N84uKbYs09LMKLfST87PyUlNLsnMz9PPL0pPzMusSgRxiq2KS5OKM1MyE4syU4sXsbL5pVaUhAXtYGUEAJdM3ZtRAAAA&amp;sa=X&amp;ved=2ahUKEwi8m7_xtvzqAhUJdBQKHVT0B_0QmxMoAzAdegQIDxAF" TargetMode="External"/><Relationship Id="rId3" Type="http://schemas.openxmlformats.org/officeDocument/2006/relationships/hyperlink" Target="https://www.google.com/search?newwindow=1&amp;safe=active&amp;rlz=1C1CHBF_enKE883KE883&amp;sxsrf=ALeKk02xCKlmUXgIWeMAjoUx4_DmmS5n5g:1596368178113&amp;q=apple+stock+price&amp;stick=H4sIAAAAAAAAAONgecRoyi3w8sc9YSmdSWtOXmNU4-IKzsgvd80rySypFJLgYoOy-KR4uLj0c_UNzKtyk8rSeBaxCiYWFOSkKhSX5CdnKxQUZSanAgDzYWF9TgAAAA&amp;sa=X&amp;ved=2ahUKEwi8m7_xtvzqAhUJdBQKHVT0B_0Q6BMwGHoECBYQAg" TargetMode="External"/><Relationship Id="rId21" Type="http://schemas.openxmlformats.org/officeDocument/2006/relationships/hyperlink" Target="https://www.google.com/search?newwindow=1&amp;safe=active&amp;rlz=1C1CHBF_enKE883KE883&amp;sxsrf=ALeKk02xCKlmUXgIWeMAjoUx4_DmmS5n5g:1596368178113&amp;q=apple+watches&amp;stick=H4sIAAAAAAAAAOPgE2LXz9U3yLaoUuIGMQwNi3OTTIy0NDPKrfST83NyUpNLMvPzgMy84tLc1KL45PzcgsS8zNRiq4Ki_JTS5JJFrLyJBQU5qQrliSXJGanFO1gZAYOKv6NWAAAA&amp;sa=X&amp;ved=2ahUKEwi8m7_xtvzqAhUJdBQKHVT0B_0QmxMoATAeegQIDRAD" TargetMode="External"/><Relationship Id="rId7" Type="http://schemas.openxmlformats.org/officeDocument/2006/relationships/hyperlink" Target="https://www.google.com/search?newwindow=1&amp;safe=active&amp;rlz=1C1CHBF_enKE883KE883&amp;sxsrf=ALeKk02xCKlmUXgIWeMAjoUx4_DmmS5n5g:1596368178113&amp;q=apple+ceo&amp;stick=H4sIAAAAAAAAAOPgE2LXz9U3yLao0lLMTrbSzy9KT8zLrEosyczPQ-FYJafmL2LlTCwoyElVALIBeiB2XToAAAA&amp;sa=X&amp;ved=2ahUKEwi8m7_xtvzqAhUJdBQKHVT0B_0Q6BMoADAaegQIFBAC" TargetMode="External"/><Relationship Id="rId12" Type="http://schemas.openxmlformats.org/officeDocument/2006/relationships/hyperlink" Target="https://www.google.com/search?newwindow=1&amp;safe=active&amp;rlz=1C1CHBF_enKE883KE883&amp;sxsrf=ALeKk02xCKlmUXgIWeMAjoUx4_DmmS5n5g:1596368178113&amp;q=Steve+Jobs&amp;stick=H4sIAAAAAAAAAOPgE2LXz9U3yLaoUuIAMcwqjYu01LOTrfSTSosz81KLi-GM-PyC1KLEksz8PKu0_NK8lNSiRaxcwSWpZakKXvlJxTtYGQFXA9YMTgAAAA&amp;sa=X&amp;ved=2ahUKEwi8m7_xtvzqAhUJdBQKHVT0B_0QmxMoATAcegQIERAD" TargetMode="External"/><Relationship Id="rId17" Type="http://schemas.openxmlformats.org/officeDocument/2006/relationships/hyperlink" Target="https://www.google.com/search?newwindow=1&amp;safe=active&amp;rlz=1C1CHBF_enKE883KE883&amp;sxsrf=ALeKk02xCKlmUXgIWeMAjoUx4_DmmS5n5g:1596368178113&amp;q=Beats+Electronics&amp;stick=H4sIAAAAAAAAAOPgE2LXz9U3yLaoUuICMSzLzI2KSrQ0M8qt9JPzc3JSk0sy8_P084vSE_MyqxJBnGKr4tKk4syUzMSizNTiRayCTqmJJcUKriC1Rfl5mcnFO1gZAcFeUyBZAAAA&amp;sa=X&amp;ved=2ahUKEwi8m7_xtvzqAhUJdBQKHVT0B_0QmxMoAjAdegQIDxAE" TargetMode="External"/><Relationship Id="rId2" Type="http://schemas.openxmlformats.org/officeDocument/2006/relationships/slide" Target="../slides/slide5.xml"/><Relationship Id="rId16" Type="http://schemas.openxmlformats.org/officeDocument/2006/relationships/hyperlink" Target="https://www.google.com/search?newwindow=1&amp;safe=active&amp;rlz=1C1CHBF_enKE883KE883&amp;sxsrf=ALeKk02xCKlmUXgIWeMAjoUx4_DmmS5n5g:1596368178113&amp;q=Apple+Store&amp;stick=H4sIAAAAAAAAAOPgE2LXz9U3yLaoUuIEMYwyyotytDQzyq30k_NzclKTSzLz8_Tzi9IT8zKrEkGcYqvi0qTizJTMxKLM1OJFrNyOBQU5qQrBJflFqTtYGQE_IxevUgAAAA&amp;sa=X&amp;ved=2ahUKEwi8m7_xtvzqAhUJdBQKHVT0B_0QmxMoATAdegQIDxAD" TargetMode="External"/><Relationship Id="rId20" Type="http://schemas.openxmlformats.org/officeDocument/2006/relationships/hyperlink" Target="https://www.google.com/search?newwindow=1&amp;safe=active&amp;rlz=1C1CHBF_enKE883KE883&amp;sxsrf=ALeKk02xCKlmUXgIWeMAjoUx4_DmmS5n5g:1596368178113&amp;q=apple+products&amp;stick=H4sIAAAAAAAAAOPgE2LXz9U3yLao0tLMKLfST87PyUlNLsnMzwMy84pLc1OL4pPzcwsS8zJTi60KivJTSpNLFrHyJRYU5KQqQPnFAL-RSLFHAAAA&amp;sa=X&amp;ved=2ahUKEwi8m7_xtvzqAhUJdBQKHVT0B_0Q6BMoADAeegQIDRAC" TargetMode="External"/><Relationship Id="rId1" Type="http://schemas.openxmlformats.org/officeDocument/2006/relationships/notesMaster" Target="../notesMasters/notesMaster1.xml"/><Relationship Id="rId6" Type="http://schemas.openxmlformats.org/officeDocument/2006/relationships/hyperlink" Target="https://www.google.com/search?newwindow=1&amp;safe=active&amp;rlz=1C1CHBF_enKE883KE883&amp;sxsrf=ALeKk02xCKlmUXgIWeMAjoUx4_DmmS5n5g:1596368178113&amp;q=Cupertino&amp;stick=H4sIAAAAAAAAAOPgE2LXz9U3yLaoUuIAMYrMzC21VLOTrfTzi9IT8zKrEksy8_NQOFZp-aV5Kakpi1g5nUsLUotKMvPyd7AyAgCgeykMSwAAAA&amp;sa=X&amp;ved=2ahUKEwi8m7_xtvzqAhUJdBQKHVT0B_0QmxMoATAZegQIFRAD" TargetMode="External"/><Relationship Id="rId11" Type="http://schemas.openxmlformats.org/officeDocument/2006/relationships/hyperlink" Target="https://www.google.com/search?newwindow=1&amp;safe=active&amp;rlz=1C1CHBF_enKE883KE883&amp;sxsrf=ALeKk02xCKlmUXgIWeMAjoUx4_DmmS5n5g:1596368178113&amp;q=apple+founders&amp;stick=H4sIAAAAAAAAAOPgE2LXz9U3yLao0lLPTrbSTyotzsxLLS6GM-LzC1KLEksy8_Os0vJL81JSixax8iUWFOSkKkD5xQC8PdijRQAAAA&amp;sa=X&amp;ved=2ahUKEwi8m7_xtvzqAhUJdBQKHVT0B_0Q6BMoADAcegQIERAC" TargetMode="External"/><Relationship Id="rId24" Type="http://schemas.openxmlformats.org/officeDocument/2006/relationships/hyperlink" Target="https://www.google.com/search?newwindow=1&amp;safe=active&amp;rlz=1C1CHBF_enKE883KE883&amp;sxsrf=ALeKk02xCKlmUXgIWeMAjoUx4_DmmS5n5g:1596368178113&amp;q=iPad&amp;stick=H4sIAAAAAAAAAOPgE2LXz9U3yLaoUuLWT9c3NDIyqTIuN9PSzCi30k_Oz8lJTS7JzM8DMvOKS3NTi-KT83MLEvMyU4utCoryU0qTSxaxsmQGJKbsYGUEAHFfm4ZNAAAA&amp;sa=X&amp;ved=2ahUKEwi8m7_xtvzqAhUJdBQKHVT0B_0QmxMoBDAeegQIDRAG" TargetMode="External"/><Relationship Id="rId5" Type="http://schemas.openxmlformats.org/officeDocument/2006/relationships/hyperlink" Target="https://www.google.com/search?newwindow=1&amp;safe=active&amp;rlz=1C1CHBF_enKE883KE883&amp;sxsrf=ALeKk02xCKlmUXgIWeMAjoUx4_DmmS5n5g:1596368178113&amp;q=apple+founded&amp;stick=H4sIAAAAAAAAAOPgE2LXz9U3yLao0lLNTrbSzy9KT8zLrEosyczPQ-FYpeWX5qWkpixi5U0sKMhJVYDyAcklUL5CAAAA&amp;sa=X&amp;ved=2ahUKEwi8m7_xtvzqAhUJdBQKHVT0B_0Q6BMoADAZegQIFRAC" TargetMode="External"/><Relationship Id="rId15" Type="http://schemas.openxmlformats.org/officeDocument/2006/relationships/hyperlink" Target="https://www.google.com/search?newwindow=1&amp;safe=active&amp;rlz=1C1CHBF_enKE883KE883&amp;sxsrf=ALeKk02xCKlmUXgIWeMAjoUx4_DmmS5n5g:1596368178113&amp;q=apple+subsidiaries&amp;stick=H4sIAAAAAAAAAOPgE2LXz9U3yLao0tLMKLfST87PyUlNLsnMz9PPL0pPzMusSgRxiq2KS5OKM1MyE4syU4sXsQolFhTkpCogCwIA5Lzur0sAAAA&amp;sa=X&amp;ved=2ahUKEwi8m7_xtvzqAhUJdBQKHVT0B_0Q6BMoADAdegQIDxAC" TargetMode="External"/><Relationship Id="rId23" Type="http://schemas.openxmlformats.org/officeDocument/2006/relationships/hyperlink" Target="https://www.google.com/search?newwindow=1&amp;safe=active&amp;rlz=1C1CHBF_enKE883KE883&amp;sxsrf=ALeKk02xCKlmUXgIWeMAjoUx4_DmmS5n5g:1596368178113&amp;q=Apple+TV&amp;stick=H4sIAAAAAAAAAOPgE2LXz9U3yLaoUuIEMdKrDLJStDQzyq30k_NzclKTSzLz84DMvOLS3NSi-OT83ILEvMzUYquCovyU0uSSRawcjgUFOakKIWE7WBkBR6YcVE8AAAA&amp;sa=X&amp;ved=2ahUKEwi8m7_xtvzqAhUJdBQKHVT0B_0QmxMoAzAeegQIDRAF" TargetMode="External"/><Relationship Id="rId10" Type="http://schemas.openxmlformats.org/officeDocument/2006/relationships/hyperlink" Target="https://www.google.com/search?newwindow=1&amp;safe=active&amp;rlz=1C1CHBF_enKE883KE883&amp;sxsrf=ALeKk02xCKlmUXgIWeMAjoUx4_DmmS5n5g:1596368178113&amp;q=Cupertino&amp;stick=H4sIAAAAAAAAAOPgE2LXz9U3yLaoUuIAMYrMzC21tLKTrfTzi9IT8zKrEksy8_NQOFYZqYkphaWJRSWpRcWLWDmdSwtSi0oy8_J3sDICAEmS7LpQAAAA&amp;sa=X&amp;ved=2ahUKEwi8m7_xtvzqAhUJdBQKHVT0B_0QmxMoATAbegQIExAD" TargetMode="External"/><Relationship Id="rId19" Type="http://schemas.openxmlformats.org/officeDocument/2006/relationships/hyperlink" Target="https://www.google.com/search?newwindow=1&amp;safe=active&amp;rlz=1C1CHBF_enKE883KE883&amp;sxsrf=ALeKk02xCKlmUXgIWeMAjoUx4_DmmS5n5g:1596368178113&amp;q=apple+subsidiaries&amp;stick=H4sIAAAAAAAAAOPgE2LXz9U3yLao0tLMKLfST87PyUlNLsnMz9PPL0pPzMusSgRxiq2KS5OKM1MyE4syU4sXsQolFhTkpCogCwIA5Lzur0sAAAA&amp;sa=X&amp;ved=2ahUKEwi8m7_xtvzqAhUJdBQKHVT0B_0Q44YBKAQwHXoECA8QBg" TargetMode="External"/><Relationship Id="rId4" Type="http://schemas.openxmlformats.org/officeDocument/2006/relationships/hyperlink" Target="https://www.google.com/search?newwindow=1&amp;safe=active&amp;rlz=1C1CHBF_enKE883KE883&amp;sxsrf=ALeKk02xCKlmUXgIWeMAjoUx4_DmmS5n5g:1596368178113&amp;q=NASDAQ:+AAPL&amp;stick=H4sIAAAAAAAAAONgecRoyi3w8sc9YSmdSWtOXmNU4-IKzsgvd80rySypFJLgYoOy-KR4uLj0c_UNzKtyk8rSeBax8vg5Brs4BlopODoG-AAAo_3cUkkAAAA&amp;sa=X&amp;ved=2ahUKEwi8m7_xtvzqAhUJdBQKHVT0B_0QsRUwGHoECBYQAw" TargetMode="External"/><Relationship Id="rId9" Type="http://schemas.openxmlformats.org/officeDocument/2006/relationships/hyperlink" Target="https://www.google.com/search?newwindow=1&amp;safe=active&amp;rlz=1C1CHBF_enKE883KE883&amp;sxsrf=ALeKk02xCKlmUXgIWeMAjoUx4_DmmS5n5g:1596368178113&amp;q=apple+headquarters&amp;stick=H4sIAAAAAAAAAOPgE2LXz9U3yLao0tLKTrbSzy9KT8zLrEosyczPQ-FYZaQmphSWJhaVpBYVL2IVSiwoyElVQBYEABiXBg5MAAAA&amp;sa=X&amp;ved=2ahUKEwi8m7_xtvzqAhUJdBQKHVT0B_0Q6BMoADAbegQIExAC" TargetMode="External"/><Relationship Id="rId14" Type="http://schemas.openxmlformats.org/officeDocument/2006/relationships/hyperlink" Target="https://www.google.com/search?newwindow=1&amp;safe=active&amp;rlz=1C1CHBF_enKE883KE883&amp;sxsrf=ALeKk02xCKlmUXgIWeMAjoUx4_DmmS5n5g:1596368178113&amp;q=Ronald+Wayne&amp;stick=H4sIAAAAAAAAAOPgE2LXz9U3yLaoUuIEMYyqTCzNtNSzk630k0qLM_NSi4vhjPj8gtSixJLM_DyrtPzSvJTUokWsPEH5eYk5KQrhiZV5qTtYGQHuFGo9UQAAAA&amp;sa=X&amp;ved=2ahUKEwi8m7_xtvzqAhUJdBQKHVT0B_0QmxMoAzAcegQIERAF" TargetMode="External"/><Relationship Id="rId22" Type="http://schemas.openxmlformats.org/officeDocument/2006/relationships/hyperlink" Target="https://www.google.com/search?newwindow=1&amp;safe=active&amp;rlz=1C1CHBF_enKE883KE883&amp;sxsrf=ALeKk02xCKlmUXgIWeMAjoUx4_DmmS5n5g:1596368178113&amp;q=iPhone&amp;stick=H4sIAAAAAAAAAOPgE2LXz9U3yLaoUuICMYzMc_KqirU0M8qt9JPzc3JSk0sy8_OAzLzi0tzUovjk_NyCxLzM1GKrgqL8lNLkkkWsbJkBGfl5qTtYGQHQzb4tTgAAAA&amp;sa=X&amp;ved=2ahUKEwi8m7_xtvzqAhUJdBQKHVT0B_0QmxMoAjAeegQIDRA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indeed.com/career-advice/career-development/character-traits-definition-and-examples?from=careeradvice-US"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forbes.com/sites/carolkinseygoman/2014/02/13/8-tips-for-collaborative-leadership/"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yourself</a:t>
            </a:r>
            <a:r>
              <a:rPr lang="en-US" baseline="0" dirty="0" smtClean="0"/>
              <a:t> and call for attention from the audience</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a:t>
            </a:fld>
            <a:endParaRPr lang="en-US"/>
          </a:p>
        </p:txBody>
      </p:sp>
    </p:spTree>
    <p:extLst>
      <p:ext uri="{BB962C8B-B14F-4D97-AF65-F5344CB8AC3E}">
        <p14:creationId xmlns:p14="http://schemas.microsoft.com/office/powerpoint/2010/main" val="1679438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a:t>
            </a:r>
            <a:r>
              <a:rPr lang="en-US" baseline="0" dirty="0" smtClean="0"/>
              <a:t> by mentioning who is Tim Cook and why you choose him</a:t>
            </a:r>
          </a:p>
          <a:p>
            <a:r>
              <a:rPr lang="en-US" baseline="0" dirty="0" smtClean="0"/>
              <a:t>Apple </a:t>
            </a:r>
            <a:r>
              <a:rPr lang="en-US" baseline="0" dirty="0" err="1" smtClean="0"/>
              <a:t>Inc</a:t>
            </a:r>
            <a:r>
              <a:rPr lang="en-US" baseline="0" dirty="0" smtClean="0"/>
              <a:t> Company is an international company and has been on operation for a long time</a:t>
            </a:r>
          </a:p>
          <a:p>
            <a:r>
              <a:rPr lang="en-US" baseline="0" dirty="0" smtClean="0"/>
              <a:t>Cook took over from Steve Jobs who died from pancreatic Cancer that was diagnosed at stage 4</a:t>
            </a:r>
          </a:p>
          <a:p>
            <a:r>
              <a:rPr lang="en-US" baseline="0" dirty="0" smtClean="0"/>
              <a:t>Cook was a close friend and confidant of Steve Jobs</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2</a:t>
            </a:fld>
            <a:endParaRPr lang="en-US"/>
          </a:p>
        </p:txBody>
      </p:sp>
    </p:spTree>
    <p:extLst>
      <p:ext uri="{BB962C8B-B14F-4D97-AF65-F5344CB8AC3E}">
        <p14:creationId xmlns:p14="http://schemas.microsoft.com/office/powerpoint/2010/main" val="2191795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Tim Cook who is now turning 60 years</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3</a:t>
            </a:fld>
            <a:endParaRPr lang="en-US"/>
          </a:p>
        </p:txBody>
      </p:sp>
    </p:spTree>
    <p:extLst>
      <p:ext uri="{BB962C8B-B14F-4D97-AF65-F5344CB8AC3E}">
        <p14:creationId xmlns:p14="http://schemas.microsoft.com/office/powerpoint/2010/main" val="676227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narrate that he was born</a:t>
            </a:r>
            <a:r>
              <a:rPr lang="en-US" baseline="0" dirty="0" smtClean="0"/>
              <a:t> in Alabama, US</a:t>
            </a:r>
          </a:p>
          <a:p>
            <a:r>
              <a:rPr lang="en-US" baseline="0" dirty="0" smtClean="0"/>
              <a:t>State his education life as per the slides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Attended Auburn University where he graduated with a bachelor degree in industrial engineering in 1982 (</a:t>
            </a:r>
            <a:r>
              <a:rPr lang="en-US" dirty="0" err="1" smtClean="0"/>
              <a:t>Heracleous</a:t>
            </a:r>
            <a:r>
              <a:rPr lang="en-US" dirty="0" smtClean="0"/>
              <a:t> &amp; </a:t>
            </a:r>
            <a:r>
              <a:rPr lang="en-US" dirty="0" err="1" smtClean="0"/>
              <a:t>Papachroni</a:t>
            </a:r>
            <a:r>
              <a:rPr lang="en-US" dirty="0" smtClean="0"/>
              <a:t>, 2016).</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studied his MBA in </a:t>
            </a:r>
            <a:r>
              <a:rPr lang="en-US" b="1" dirty="0" smtClean="0"/>
              <a:t>Duke University</a:t>
            </a:r>
            <a:r>
              <a:rPr lang="en-US" dirty="0" smtClean="0"/>
              <a:t>'s </a:t>
            </a:r>
            <a:r>
              <a:rPr lang="en-US" b="1" dirty="0" smtClean="0"/>
              <a:t>Fuqua School of Business</a:t>
            </a:r>
            <a:r>
              <a:rPr lang="en-US" dirty="0" smtClean="0"/>
              <a:t> and graduated in 1988. </a:t>
            </a:r>
          </a:p>
          <a:p>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4</a:t>
            </a:fld>
            <a:endParaRPr lang="en-US"/>
          </a:p>
        </p:txBody>
      </p:sp>
    </p:spTree>
    <p:extLst>
      <p:ext uri="{BB962C8B-B14F-4D97-AF65-F5344CB8AC3E}">
        <p14:creationId xmlns:p14="http://schemas.microsoft.com/office/powerpoint/2010/main" val="39458568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Apple Inc. is an American multinational technology company headquartered in Cupertino, California, that designs, develops, and sells consumer electronics, computer software, and online services. It is considered one of the Big Tech technology companies, alongside Amazon, Google, Microsoft and Facebook.</a:t>
            </a:r>
          </a:p>
          <a:p>
            <a:r>
              <a:rPr lang="en-US" sz="1200" b="1" i="0" u="none" strike="noStrike" kern="1200" dirty="0" smtClean="0">
                <a:solidFill>
                  <a:schemeClr val="tx1"/>
                </a:solidFill>
                <a:effectLst/>
                <a:latin typeface="+mn-lt"/>
                <a:ea typeface="+mn-ea"/>
                <a:cs typeface="+mn-cs"/>
                <a:hlinkClick r:id="rId3"/>
              </a:rPr>
              <a:t>Stock price</a:t>
            </a:r>
            <a:r>
              <a:rPr lang="en-US" sz="1200" b="1"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4"/>
              </a:rPr>
              <a:t>AAPL</a:t>
            </a:r>
            <a:r>
              <a:rPr lang="en-US" sz="1200" b="0" i="0" kern="1200" dirty="0" smtClean="0">
                <a:solidFill>
                  <a:schemeClr val="tx1"/>
                </a:solidFill>
                <a:effectLst/>
                <a:latin typeface="+mn-lt"/>
                <a:ea typeface="+mn-ea"/>
                <a:cs typeface="+mn-cs"/>
              </a:rPr>
              <a:t> (NASDAQ) US$425.04 +40.28 (+10.47%)</a:t>
            </a:r>
            <a:br>
              <a:rPr lang="en-US" sz="1200" b="0" i="0" kern="1200" dirty="0" smtClean="0">
                <a:solidFill>
                  <a:schemeClr val="tx1"/>
                </a:solidFill>
                <a:effectLst/>
                <a:latin typeface="+mn-lt"/>
                <a:ea typeface="+mn-ea"/>
                <a:cs typeface="+mn-cs"/>
              </a:rPr>
            </a:br>
            <a:r>
              <a:rPr lang="en-US" sz="1200" b="1" i="0" u="none" strike="noStrike" kern="1200" dirty="0" smtClean="0">
                <a:solidFill>
                  <a:schemeClr val="tx1"/>
                </a:solidFill>
                <a:effectLst/>
                <a:latin typeface="+mn-lt"/>
                <a:ea typeface="+mn-ea"/>
                <a:cs typeface="+mn-cs"/>
                <a:hlinkClick r:id="rId5"/>
              </a:rPr>
              <a:t>Founded</a:t>
            </a:r>
            <a:r>
              <a:rPr lang="en-US" sz="1200" b="1"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1 April 1976, </a:t>
            </a:r>
            <a:r>
              <a:rPr lang="en-US" sz="1200" b="0" i="0" u="none" strike="noStrike" kern="1200" dirty="0" smtClean="0">
                <a:solidFill>
                  <a:schemeClr val="tx1"/>
                </a:solidFill>
                <a:effectLst/>
                <a:latin typeface="+mn-lt"/>
                <a:ea typeface="+mn-ea"/>
                <a:cs typeface="+mn-cs"/>
                <a:hlinkClick r:id="rId6"/>
              </a:rPr>
              <a:t>Cupertino, California, United States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7"/>
              </a:rPr>
              <a:t>CEO</a:t>
            </a:r>
            <a:r>
              <a:rPr lang="en-US" sz="1200" b="1"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8"/>
              </a:rPr>
              <a:t>Tim Cook</a:t>
            </a:r>
            <a:r>
              <a:rPr lang="en-US" sz="1200" b="0" i="0" kern="1200" dirty="0" smtClean="0">
                <a:solidFill>
                  <a:schemeClr val="tx1"/>
                </a:solidFill>
                <a:effectLst/>
                <a:latin typeface="+mn-lt"/>
                <a:ea typeface="+mn-ea"/>
                <a:cs typeface="+mn-cs"/>
              </a:rPr>
              <a:t> (24 Aug 2011–)</a:t>
            </a:r>
          </a:p>
          <a:p>
            <a:r>
              <a:rPr lang="en-US" sz="1200" b="1" i="0" u="none" strike="noStrike" kern="1200" dirty="0" smtClean="0">
                <a:solidFill>
                  <a:schemeClr val="tx1"/>
                </a:solidFill>
                <a:effectLst/>
                <a:latin typeface="+mn-lt"/>
                <a:ea typeface="+mn-ea"/>
                <a:cs typeface="+mn-cs"/>
                <a:hlinkClick r:id="rId9"/>
              </a:rPr>
              <a:t>Headquarters</a:t>
            </a:r>
            <a:r>
              <a:rPr lang="en-US" sz="1200" b="1"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10"/>
              </a:rPr>
              <a:t>Cupertino, California, United States</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11"/>
              </a:rPr>
              <a:t>Founders</a:t>
            </a:r>
            <a:r>
              <a:rPr lang="en-US" sz="1200" b="1"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12"/>
              </a:rPr>
              <a:t>Steve Jobs</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13"/>
              </a:rPr>
              <a:t>Steve Wozniak</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14"/>
              </a:rPr>
              <a:t>Ronald Wayne</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15"/>
              </a:rPr>
              <a:t>Subsidiaries</a:t>
            </a:r>
            <a:r>
              <a:rPr lang="en-US" sz="1200" b="1"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16"/>
              </a:rPr>
              <a:t>Apple Store</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17"/>
              </a:rPr>
              <a:t>Beats Electronics</a:t>
            </a:r>
            <a:r>
              <a:rPr lang="en-US" sz="1200" b="0" i="0" kern="1200" dirty="0" smtClean="0">
                <a:solidFill>
                  <a:schemeClr val="tx1"/>
                </a:solidFill>
                <a:effectLst/>
                <a:latin typeface="+mn-lt"/>
                <a:ea typeface="+mn-ea"/>
                <a:cs typeface="+mn-cs"/>
              </a:rPr>
              <a:t>, </a:t>
            </a:r>
            <a:r>
              <a:rPr lang="en-US" sz="1200" b="0" i="0" u="none" strike="noStrike" kern="1200" dirty="0" err="1" smtClean="0">
                <a:solidFill>
                  <a:schemeClr val="tx1"/>
                </a:solidFill>
                <a:effectLst/>
                <a:latin typeface="+mn-lt"/>
                <a:ea typeface="+mn-ea"/>
                <a:cs typeface="+mn-cs"/>
                <a:hlinkClick r:id="rId18"/>
              </a:rPr>
              <a:t>NextVR</a:t>
            </a:r>
            <a:r>
              <a:rPr lang="en-US" sz="1200" b="0" i="0" u="none" strike="noStrike" kern="1200" dirty="0" smtClean="0">
                <a:solidFill>
                  <a:schemeClr val="tx1"/>
                </a:solidFill>
                <a:effectLst/>
                <a:latin typeface="+mn-lt"/>
                <a:ea typeface="+mn-ea"/>
                <a:cs typeface="+mn-cs"/>
                <a:hlinkClick r:id="rId18"/>
              </a:rPr>
              <a:t>, Inc.</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19"/>
              </a:rPr>
              <a:t>MORE</a:t>
            </a:r>
            <a:endParaRPr lang="en-US" sz="1200" b="0" i="0" kern="1200" dirty="0" smtClean="0">
              <a:solidFill>
                <a:schemeClr val="tx1"/>
              </a:solidFill>
              <a:effectLst/>
              <a:latin typeface="+mn-lt"/>
              <a:ea typeface="+mn-ea"/>
              <a:cs typeface="+mn-cs"/>
            </a:endParaRPr>
          </a:p>
          <a:p>
            <a:r>
              <a:rPr lang="en-US" sz="1200" b="1" i="0" u="none" strike="noStrike" kern="1200" dirty="0" smtClean="0">
                <a:solidFill>
                  <a:schemeClr val="tx1"/>
                </a:solidFill>
                <a:effectLst/>
                <a:latin typeface="+mn-lt"/>
                <a:ea typeface="+mn-ea"/>
                <a:cs typeface="+mn-cs"/>
                <a:hlinkClick r:id="rId20"/>
              </a:rPr>
              <a:t>Products</a:t>
            </a:r>
            <a:r>
              <a:rPr lang="en-US" sz="1200" b="1"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21"/>
              </a:rPr>
              <a:t>Apple Watch</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22"/>
              </a:rPr>
              <a:t>iPhone</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23"/>
              </a:rPr>
              <a:t>Apple TV</a:t>
            </a:r>
            <a:r>
              <a:rPr lang="en-US" sz="1200" b="0" i="0" kern="1200" dirty="0" smtClean="0">
                <a:solidFill>
                  <a:schemeClr val="tx1"/>
                </a:solidFill>
                <a:effectLst/>
                <a:latin typeface="+mn-lt"/>
                <a:ea typeface="+mn-ea"/>
                <a:cs typeface="+mn-cs"/>
              </a:rPr>
              <a:t>, </a:t>
            </a:r>
            <a:r>
              <a:rPr lang="en-US" sz="1200" b="0" i="0" u="none" strike="noStrike" kern="1200" dirty="0" smtClean="0">
                <a:solidFill>
                  <a:schemeClr val="tx1"/>
                </a:solidFill>
                <a:effectLst/>
                <a:latin typeface="+mn-lt"/>
                <a:ea typeface="+mn-ea"/>
                <a:cs typeface="+mn-cs"/>
                <a:hlinkClick r:id="rId24"/>
              </a:rPr>
              <a:t>Apple iPad Family</a:t>
            </a:r>
            <a:r>
              <a:rPr lang="en-US" sz="1200" b="0" i="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5</a:t>
            </a:fld>
            <a:endParaRPr lang="en-US"/>
          </a:p>
        </p:txBody>
      </p:sp>
    </p:spTree>
    <p:extLst>
      <p:ext uri="{BB962C8B-B14F-4D97-AF65-F5344CB8AC3E}">
        <p14:creationId xmlns:p14="http://schemas.microsoft.com/office/powerpoint/2010/main" val="941293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Transformational leadership is an approach in which a leader inspires and motivates team members to create positive changes within an organization. </a:t>
            </a:r>
          </a:p>
          <a:p>
            <a:r>
              <a:rPr lang="en-US" sz="1200" b="0" i="0" kern="1200" dirty="0" smtClean="0">
                <a:solidFill>
                  <a:schemeClr val="tx1"/>
                </a:solidFill>
                <a:effectLst/>
                <a:latin typeface="+mn-lt"/>
                <a:ea typeface="+mn-ea"/>
                <a:cs typeface="+mn-cs"/>
              </a:rPr>
              <a:t>This leadership style can increase group morale, lead to rapid innovation, improve conflict resolution, decrease turnover and foster a sense of ownership amongst a team.</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6</a:t>
            </a:fld>
            <a:endParaRPr lang="en-US"/>
          </a:p>
        </p:txBody>
      </p:sp>
    </p:spTree>
    <p:extLst>
      <p:ext uri="{BB962C8B-B14F-4D97-AF65-F5344CB8AC3E}">
        <p14:creationId xmlns:p14="http://schemas.microsoft.com/office/powerpoint/2010/main" val="4283608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Transformational leadership is a process where leaders and followers raise each other up to higher levels of motivation and morality. </a:t>
            </a:r>
          </a:p>
          <a:p>
            <a:r>
              <a:rPr lang="en-US" sz="1200" b="0" i="0" kern="1200" dirty="0" smtClean="0">
                <a:solidFill>
                  <a:schemeClr val="tx1"/>
                </a:solidFill>
                <a:effectLst/>
                <a:latin typeface="+mn-lt"/>
                <a:ea typeface="+mn-ea"/>
                <a:cs typeface="+mn-cs"/>
              </a:rPr>
              <a:t> Through transformational leadership, both a leader and her team develop their skills and qualities as individuals.</a:t>
            </a:r>
            <a:endParaRPr lang="en-US" b="1" dirty="0"/>
          </a:p>
        </p:txBody>
      </p:sp>
      <p:sp>
        <p:nvSpPr>
          <p:cNvPr id="4" name="Slide Number Placeholder 3"/>
          <p:cNvSpPr>
            <a:spLocks noGrp="1"/>
          </p:cNvSpPr>
          <p:nvPr>
            <p:ph type="sldNum" sz="quarter" idx="10"/>
          </p:nvPr>
        </p:nvSpPr>
        <p:spPr/>
        <p:txBody>
          <a:bodyPr/>
          <a:lstStyle/>
          <a:p>
            <a:fld id="{05F425FE-F979-427C-B9DD-221BF3F329EE}" type="slidenum">
              <a:rPr lang="en-US" smtClean="0"/>
              <a:t>7</a:t>
            </a:fld>
            <a:endParaRPr lang="en-US"/>
          </a:p>
        </p:txBody>
      </p:sp>
    </p:spTree>
    <p:extLst>
      <p:ext uri="{BB962C8B-B14F-4D97-AF65-F5344CB8AC3E}">
        <p14:creationId xmlns:p14="http://schemas.microsoft.com/office/powerpoint/2010/main" val="2069462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Transformational leadership is a process where leaders and followers raise each other up to higher levels of motivation and morality. A good transformational leader does the following:</a:t>
            </a:r>
          </a:p>
          <a:p>
            <a:r>
              <a:rPr lang="en-US" sz="1200" b="0" i="0" kern="1200" dirty="0" smtClean="0">
                <a:solidFill>
                  <a:schemeClr val="tx1"/>
                </a:solidFill>
                <a:effectLst/>
                <a:latin typeface="+mn-lt"/>
                <a:ea typeface="+mn-ea"/>
                <a:cs typeface="+mn-cs"/>
              </a:rPr>
              <a:t>Provides encouragement</a:t>
            </a:r>
          </a:p>
          <a:p>
            <a:r>
              <a:rPr lang="en-US" sz="1200" b="0" i="0" kern="1200" dirty="0" smtClean="0">
                <a:solidFill>
                  <a:schemeClr val="tx1"/>
                </a:solidFill>
                <a:effectLst/>
                <a:latin typeface="+mn-lt"/>
                <a:ea typeface="+mn-ea"/>
                <a:cs typeface="+mn-cs"/>
              </a:rPr>
              <a:t>Sets clear goals</a:t>
            </a:r>
          </a:p>
          <a:p>
            <a:r>
              <a:rPr lang="en-US" sz="1200" b="0" i="0" kern="1200" dirty="0" smtClean="0">
                <a:solidFill>
                  <a:schemeClr val="tx1"/>
                </a:solidFill>
                <a:effectLst/>
                <a:latin typeface="+mn-lt"/>
                <a:ea typeface="+mn-ea"/>
                <a:cs typeface="+mn-cs"/>
              </a:rPr>
              <a:t>Provides recognition and support</a:t>
            </a:r>
          </a:p>
          <a:p>
            <a:r>
              <a:rPr lang="en-US" sz="1200" b="0" i="0" kern="1200" dirty="0" smtClean="0">
                <a:solidFill>
                  <a:schemeClr val="tx1"/>
                </a:solidFill>
                <a:effectLst/>
                <a:latin typeface="+mn-lt"/>
                <a:ea typeface="+mn-ea"/>
                <a:cs typeface="+mn-cs"/>
              </a:rPr>
              <a:t>Models fairness and integrity</a:t>
            </a:r>
          </a:p>
          <a:p>
            <a:r>
              <a:rPr lang="en-US" sz="1200" b="0" i="0" kern="1200" dirty="0" smtClean="0">
                <a:solidFill>
                  <a:schemeClr val="tx1"/>
                </a:solidFill>
                <a:effectLst/>
                <a:latin typeface="+mn-lt"/>
                <a:ea typeface="+mn-ea"/>
                <a:cs typeface="+mn-cs"/>
              </a:rPr>
              <a:t>Provokes positive emotions in others</a:t>
            </a:r>
          </a:p>
          <a:p>
            <a:r>
              <a:rPr lang="en-US" sz="1200" b="0" i="0" kern="1200" dirty="0" smtClean="0">
                <a:solidFill>
                  <a:schemeClr val="tx1"/>
                </a:solidFill>
                <a:effectLst/>
                <a:latin typeface="+mn-lt"/>
                <a:ea typeface="+mn-ea"/>
                <a:cs typeface="+mn-cs"/>
              </a:rPr>
              <a:t>Inspires people to achieve their goals</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5F425FE-F979-427C-B9DD-221BF3F329EE}" type="slidenum">
              <a:rPr lang="en-US" smtClean="0"/>
              <a:t>8</a:t>
            </a:fld>
            <a:endParaRPr lang="en-US"/>
          </a:p>
        </p:txBody>
      </p:sp>
    </p:spTree>
    <p:extLst>
      <p:ext uri="{BB962C8B-B14F-4D97-AF65-F5344CB8AC3E}">
        <p14:creationId xmlns:p14="http://schemas.microsoft.com/office/powerpoint/2010/main" val="1841663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Some of the most common </a:t>
            </a:r>
            <a:r>
              <a:rPr lang="en-US" sz="1200" b="0" i="0" u="sng" kern="1200" dirty="0" smtClean="0">
                <a:solidFill>
                  <a:schemeClr val="tx1"/>
                </a:solidFill>
                <a:effectLst/>
                <a:latin typeface="+mn-lt"/>
                <a:ea typeface="+mn-ea"/>
                <a:cs typeface="+mn-cs"/>
                <a:hlinkClick r:id="rId3"/>
              </a:rPr>
              <a:t>character traits</a:t>
            </a:r>
            <a:r>
              <a:rPr lang="en-US" sz="1200" b="0" i="0" kern="1200" dirty="0" smtClean="0">
                <a:solidFill>
                  <a:schemeClr val="tx1"/>
                </a:solidFill>
                <a:effectLst/>
                <a:latin typeface="+mn-lt"/>
                <a:ea typeface="+mn-ea"/>
                <a:cs typeface="+mn-cs"/>
              </a:rPr>
              <a:t> among successful transformational leaders include mutual respect, organizational skills, creativity, responsibility and integrity. It is vital to intellectually challenge those you lead, consider each of their individual ideas carefully, motivate them and serve as a positive role model. For example, you should be willing to do whatever it is you require of your team.</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9</a:t>
            </a:fld>
            <a:endParaRPr lang="en-US"/>
          </a:p>
        </p:txBody>
      </p:sp>
    </p:spTree>
    <p:extLst>
      <p:ext uri="{BB962C8B-B14F-4D97-AF65-F5344CB8AC3E}">
        <p14:creationId xmlns:p14="http://schemas.microsoft.com/office/powerpoint/2010/main" val="2051270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All eyes were on Apple CEO Tim Cook after he took over from the iconic and masterful Steve Jobs. People did not believe he possessed the necessary leadership qualities required to help Apple continue as a tech powerhouse. We have quickly </a:t>
            </a:r>
            <a:r>
              <a:rPr lang="en-US" sz="1200" b="0" i="0" kern="1200" dirty="0" err="1" smtClean="0">
                <a:solidFill>
                  <a:schemeClr val="tx1"/>
                </a:solidFill>
                <a:effectLst/>
                <a:latin typeface="+mn-lt"/>
                <a:ea typeface="+mn-ea"/>
                <a:cs typeface="+mn-cs"/>
              </a:rPr>
              <a:t>realised</a:t>
            </a:r>
            <a:r>
              <a:rPr lang="en-US" sz="1200" b="0" i="0" kern="1200" dirty="0" smtClean="0">
                <a:solidFill>
                  <a:schemeClr val="tx1"/>
                </a:solidFill>
                <a:effectLst/>
                <a:latin typeface="+mn-lt"/>
                <a:ea typeface="+mn-ea"/>
                <a:cs typeface="+mn-cs"/>
              </a:rPr>
              <a:t> that this is not the case and Tim Cook is more than capable of taking Apple to the next level.</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10</a:t>
            </a:fld>
            <a:endParaRPr lang="en-US"/>
          </a:p>
        </p:txBody>
      </p:sp>
    </p:spTree>
    <p:extLst>
      <p:ext uri="{BB962C8B-B14F-4D97-AF65-F5344CB8AC3E}">
        <p14:creationId xmlns:p14="http://schemas.microsoft.com/office/powerpoint/2010/main" val="580916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 any organization, the primary goal is to achieve success for the group. This requires </a:t>
            </a:r>
            <a:r>
              <a:rPr lang="en-US" sz="1200" b="1" i="0" u="sng" kern="1200" dirty="0" smtClean="0">
                <a:solidFill>
                  <a:schemeClr val="tx1"/>
                </a:solidFill>
                <a:effectLst/>
                <a:latin typeface="+mn-lt"/>
                <a:ea typeface="+mn-ea"/>
                <a:cs typeface="+mn-cs"/>
                <a:hlinkClick r:id="rId3"/>
              </a:rPr>
              <a:t>collaboration</a:t>
            </a:r>
            <a:r>
              <a:rPr lang="en-US" sz="1200" b="0" i="0" kern="1200" dirty="0" smtClean="0">
                <a:solidFill>
                  <a:schemeClr val="tx1"/>
                </a:solidFill>
                <a:effectLst/>
                <a:latin typeface="+mn-lt"/>
                <a:ea typeface="+mn-ea"/>
                <a:cs typeface="+mn-cs"/>
              </a:rPr>
              <a:t>, because one person simply cannot reasonably hold all the decision-making power. A transformational leader is exceptional at encouraging discussion between a group of experts in the topic or industry. They understand that the beauty is not merely in having the idea, but also in having the sense to know which ones will succeed.</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11</a:t>
            </a:fld>
            <a:endParaRPr lang="en-US"/>
          </a:p>
        </p:txBody>
      </p:sp>
    </p:spTree>
    <p:extLst>
      <p:ext uri="{BB962C8B-B14F-4D97-AF65-F5344CB8AC3E}">
        <p14:creationId xmlns:p14="http://schemas.microsoft.com/office/powerpoint/2010/main" val="3037048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transformational leaders that will inspire the wave of the future in education and industry have many effective leadership skills. They know how to keep their egos in check, and the best way to take risks.</a:t>
            </a:r>
          </a:p>
          <a:p>
            <a:r>
              <a:rPr lang="en-US" sz="1200" b="0" i="0" kern="1200" dirty="0" smtClean="0">
                <a:solidFill>
                  <a:schemeClr val="tx1"/>
                </a:solidFill>
                <a:effectLst/>
                <a:latin typeface="+mn-lt"/>
                <a:ea typeface="+mn-ea"/>
                <a:cs typeface="+mn-cs"/>
              </a:rPr>
              <a:t>Even with the most inspirational purpose, you still need those around you to believe in it enough to find common motivation. In order to gain their trust in your ability to lead, you must appeal to the values of your team members. </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12</a:t>
            </a:fld>
            <a:endParaRPr lang="en-US"/>
          </a:p>
        </p:txBody>
      </p:sp>
    </p:spTree>
    <p:extLst>
      <p:ext uri="{BB962C8B-B14F-4D97-AF65-F5344CB8AC3E}">
        <p14:creationId xmlns:p14="http://schemas.microsoft.com/office/powerpoint/2010/main" val="28991737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give the example of the appointment of John as</a:t>
            </a:r>
            <a:r>
              <a:rPr lang="en-US" baseline="0" dirty="0" smtClean="0"/>
              <a:t> head of stores and how it did not work out.</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13</a:t>
            </a:fld>
            <a:endParaRPr lang="en-US"/>
          </a:p>
        </p:txBody>
      </p:sp>
    </p:spTree>
    <p:extLst>
      <p:ext uri="{BB962C8B-B14F-4D97-AF65-F5344CB8AC3E}">
        <p14:creationId xmlns:p14="http://schemas.microsoft.com/office/powerpoint/2010/main" val="18264631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a:t>
            </a:r>
            <a:r>
              <a:rPr lang="en-US" baseline="0" dirty="0" smtClean="0"/>
              <a:t> information from the slide</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14</a:t>
            </a:fld>
            <a:endParaRPr lang="en-US"/>
          </a:p>
        </p:txBody>
      </p:sp>
    </p:spTree>
    <p:extLst>
      <p:ext uri="{BB962C8B-B14F-4D97-AF65-F5344CB8AC3E}">
        <p14:creationId xmlns:p14="http://schemas.microsoft.com/office/powerpoint/2010/main" val="641494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Being a leader is not always smooth sailing, you often have to make tough decisions. Transformational leaders do not shy away from difficult decisions</a:t>
            </a:r>
            <a:r>
              <a:rPr lang="en-US" sz="1200" b="0" i="0" kern="1200" baseline="0" dirty="0" smtClean="0">
                <a:solidFill>
                  <a:schemeClr val="tx1"/>
                </a:solidFill>
                <a:effectLst/>
                <a:latin typeface="+mn-lt"/>
                <a:ea typeface="+mn-ea"/>
                <a:cs typeface="+mn-cs"/>
              </a:rPr>
              <a:t> like asking for </a:t>
            </a:r>
            <a:r>
              <a:rPr lang="en-US" sz="1200" b="0" i="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15</a:t>
            </a:fld>
            <a:endParaRPr lang="en-US"/>
          </a:p>
        </p:txBody>
      </p:sp>
    </p:spTree>
    <p:extLst>
      <p:ext uri="{BB962C8B-B14F-4D97-AF65-F5344CB8AC3E}">
        <p14:creationId xmlns:p14="http://schemas.microsoft.com/office/powerpoint/2010/main" val="3419146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read</a:t>
            </a:r>
            <a:r>
              <a:rPr lang="en-US" baseline="0" dirty="0" smtClean="0"/>
              <a:t> the slides</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16</a:t>
            </a:fld>
            <a:endParaRPr lang="en-US"/>
          </a:p>
        </p:txBody>
      </p:sp>
    </p:spTree>
    <p:extLst>
      <p:ext uri="{BB962C8B-B14F-4D97-AF65-F5344CB8AC3E}">
        <p14:creationId xmlns:p14="http://schemas.microsoft.com/office/powerpoint/2010/main" val="824179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the slides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He can do this by requesting frequent feedback and progress by the employees on the various tasks assigned.</a:t>
            </a:r>
          </a:p>
          <a:p>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17</a:t>
            </a:fld>
            <a:endParaRPr lang="en-US"/>
          </a:p>
        </p:txBody>
      </p:sp>
    </p:spTree>
    <p:extLst>
      <p:ext uri="{BB962C8B-B14F-4D97-AF65-F5344CB8AC3E}">
        <p14:creationId xmlns:p14="http://schemas.microsoft.com/office/powerpoint/2010/main" val="603204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Having a transformative leader means that one is ready to be role model for the team</a:t>
            </a:r>
          </a:p>
          <a:p>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18</a:t>
            </a:fld>
            <a:endParaRPr lang="en-US"/>
          </a:p>
        </p:txBody>
      </p:sp>
    </p:spTree>
    <p:extLst>
      <p:ext uri="{BB962C8B-B14F-4D97-AF65-F5344CB8AC3E}">
        <p14:creationId xmlns:p14="http://schemas.microsoft.com/office/powerpoint/2010/main" val="3420265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Despite being accommodative leaders needs to be firm on the position and vision of the company so that even the team remains focused.</a:t>
            </a:r>
          </a:p>
          <a:p>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19</a:t>
            </a:fld>
            <a:endParaRPr lang="en-US"/>
          </a:p>
        </p:txBody>
      </p:sp>
    </p:spTree>
    <p:extLst>
      <p:ext uri="{BB962C8B-B14F-4D97-AF65-F5344CB8AC3E}">
        <p14:creationId xmlns:p14="http://schemas.microsoft.com/office/powerpoint/2010/main" val="40174171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References</a:t>
            </a:r>
          </a:p>
          <a:p>
            <a:r>
              <a:rPr lang="en-US" dirty="0" smtClean="0"/>
              <a:t>Thank the</a:t>
            </a:r>
            <a:r>
              <a:rPr lang="en-US" baseline="0" dirty="0" smtClean="0"/>
              <a:t> audience for being attentive and ask if any of them have questions regarding the presentation or even additional information.</a:t>
            </a:r>
            <a:endParaRPr lang="en-US" dirty="0"/>
          </a:p>
        </p:txBody>
      </p:sp>
      <p:sp>
        <p:nvSpPr>
          <p:cNvPr id="4" name="Slide Number Placeholder 3"/>
          <p:cNvSpPr>
            <a:spLocks noGrp="1"/>
          </p:cNvSpPr>
          <p:nvPr>
            <p:ph type="sldNum" sz="quarter" idx="10"/>
          </p:nvPr>
        </p:nvSpPr>
        <p:spPr/>
        <p:txBody>
          <a:bodyPr/>
          <a:lstStyle/>
          <a:p>
            <a:fld id="{05F425FE-F979-427C-B9DD-221BF3F329EE}" type="slidenum">
              <a:rPr lang="en-US" smtClean="0"/>
              <a:t>20</a:t>
            </a:fld>
            <a:endParaRPr lang="en-US"/>
          </a:p>
        </p:txBody>
      </p:sp>
    </p:spTree>
    <p:extLst>
      <p:ext uri="{BB962C8B-B14F-4D97-AF65-F5344CB8AC3E}">
        <p14:creationId xmlns:p14="http://schemas.microsoft.com/office/powerpoint/2010/main" val="1957935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379C93-B4EB-4B06-8D0C-B8946C396531}"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3228434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379C93-B4EB-4B06-8D0C-B8946C396531}"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3895113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6379C93-B4EB-4B06-8D0C-B8946C396531}"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726634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6379C93-B4EB-4B06-8D0C-B8946C396531}" type="datetimeFigureOut">
              <a:rPr lang="en-US" smtClean="0"/>
              <a:t>8/2/2020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2336138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6379C93-B4EB-4B06-8D0C-B8946C396531}" type="datetimeFigureOut">
              <a:rPr lang="en-US" smtClean="0"/>
              <a:t>8/2/2020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39150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6379C93-B4EB-4B06-8D0C-B8946C396531}" type="datetimeFigureOut">
              <a:rPr lang="en-US" smtClean="0"/>
              <a:t>8/2/2020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2461776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379C93-B4EB-4B06-8D0C-B8946C396531}" type="datetimeFigureOut">
              <a:rPr lang="en-US" smtClean="0"/>
              <a:t>8/2/2020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26787095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379C93-B4EB-4B06-8D0C-B8946C396531}" type="datetimeFigureOut">
              <a:rPr lang="en-US" smtClean="0"/>
              <a:t>8/2/2020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397398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379C93-B4EB-4B06-8D0C-B8946C396531}" type="datetimeFigureOut">
              <a:rPr lang="en-US" smtClean="0"/>
              <a:t>8/2/2020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4100386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379C93-B4EB-4B06-8D0C-B8946C396531}"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371286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6379C93-B4EB-4B06-8D0C-B8946C396531}" type="datetimeFigureOut">
              <a:rPr lang="en-US" smtClean="0"/>
              <a:t>8/2/2020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93F614-665F-48B8-8855-EC40AC290622}" type="slidenum">
              <a:rPr lang="en-US" smtClean="0"/>
              <a:t>‹#›</a:t>
            </a:fld>
            <a:endParaRPr lang="en-US"/>
          </a:p>
        </p:txBody>
      </p:sp>
    </p:spTree>
    <p:extLst>
      <p:ext uri="{BB962C8B-B14F-4D97-AF65-F5344CB8AC3E}">
        <p14:creationId xmlns:p14="http://schemas.microsoft.com/office/powerpoint/2010/main" val="2177488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379C93-B4EB-4B06-8D0C-B8946C396531}" type="datetimeFigureOut">
              <a:rPr lang="en-US" smtClean="0"/>
              <a:t>8/2/2020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93F614-665F-48B8-8855-EC40AC290622}" type="slidenum">
              <a:rPr lang="en-US" smtClean="0"/>
              <a:t>‹#›</a:t>
            </a:fld>
            <a:endParaRPr lang="en-US"/>
          </a:p>
        </p:txBody>
      </p:sp>
    </p:spTree>
    <p:extLst>
      <p:ext uri="{BB962C8B-B14F-4D97-AF65-F5344CB8AC3E}">
        <p14:creationId xmlns:p14="http://schemas.microsoft.com/office/powerpoint/2010/main" val="392390123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76400"/>
            <a:ext cx="7772400" cy="1470025"/>
          </a:xfrm>
        </p:spPr>
        <p:txBody>
          <a:bodyPr/>
          <a:lstStyle/>
          <a:p>
            <a:r>
              <a:rPr lang="en-US" dirty="0" smtClean="0"/>
              <a:t>Tim Cook</a:t>
            </a:r>
            <a:endParaRPr lang="en-US" dirty="0"/>
          </a:p>
        </p:txBody>
      </p:sp>
      <p:sp>
        <p:nvSpPr>
          <p:cNvPr id="3" name="Subtitle 2"/>
          <p:cNvSpPr>
            <a:spLocks noGrp="1"/>
          </p:cNvSpPr>
          <p:nvPr>
            <p:ph type="subTitle" idx="1"/>
          </p:nvPr>
        </p:nvSpPr>
        <p:spPr>
          <a:xfrm>
            <a:off x="1371600" y="3505200"/>
            <a:ext cx="6400800" cy="2133600"/>
          </a:xfrm>
        </p:spPr>
        <p:txBody>
          <a:bodyPr>
            <a:normAutofit fontScale="92500" lnSpcReduction="10000"/>
          </a:bodyPr>
          <a:lstStyle/>
          <a:p>
            <a:r>
              <a:rPr lang="en-US" dirty="0" smtClean="0"/>
              <a:t>Name</a:t>
            </a:r>
          </a:p>
          <a:p>
            <a:r>
              <a:rPr lang="en-US" dirty="0" smtClean="0"/>
              <a:t>Institution of Affiliation</a:t>
            </a:r>
          </a:p>
          <a:p>
            <a:r>
              <a:rPr lang="en-US" dirty="0" smtClean="0"/>
              <a:t>Professor</a:t>
            </a:r>
          </a:p>
          <a:p>
            <a:r>
              <a:rPr lang="en-US" dirty="0" smtClean="0"/>
              <a:t>Date </a:t>
            </a:r>
            <a:endParaRPr lang="en-US" dirty="0"/>
          </a:p>
        </p:txBody>
      </p:sp>
    </p:spTree>
    <p:extLst>
      <p:ext uri="{BB962C8B-B14F-4D97-AF65-F5344CB8AC3E}">
        <p14:creationId xmlns:p14="http://schemas.microsoft.com/office/powerpoint/2010/main" val="2591105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 Cook</a:t>
            </a:r>
            <a:endParaRPr lang="en-US" dirty="0"/>
          </a:p>
        </p:txBody>
      </p:sp>
      <p:sp>
        <p:nvSpPr>
          <p:cNvPr id="3" name="Content Placeholder 2"/>
          <p:cNvSpPr>
            <a:spLocks noGrp="1"/>
          </p:cNvSpPr>
          <p:nvPr>
            <p:ph idx="1"/>
          </p:nvPr>
        </p:nvSpPr>
        <p:spPr/>
        <p:txBody>
          <a:bodyPr>
            <a:normAutofit lnSpcReduction="10000"/>
          </a:bodyPr>
          <a:lstStyle/>
          <a:p>
            <a:r>
              <a:rPr lang="en-US" dirty="0" smtClean="0"/>
              <a:t>Tim Cook is the chief executive officer of Apple Company.</a:t>
            </a:r>
          </a:p>
          <a:p>
            <a:r>
              <a:rPr lang="en-US" dirty="0" smtClean="0"/>
              <a:t>The company is the most valuable one in the world.</a:t>
            </a:r>
          </a:p>
          <a:p>
            <a:r>
              <a:rPr lang="en-US" dirty="0" smtClean="0"/>
              <a:t>He was appointed the CEO of the company after the death of Steve Jobs, the founder of the company (Perry, 2016).</a:t>
            </a:r>
          </a:p>
          <a:p>
            <a:r>
              <a:rPr lang="en-US" dirty="0" smtClean="0"/>
              <a:t>His appointment was in year 2011 before that he was the company’s chief operating officer. </a:t>
            </a:r>
            <a:endParaRPr lang="en-US" dirty="0"/>
          </a:p>
        </p:txBody>
      </p:sp>
    </p:spTree>
    <p:extLst>
      <p:ext uri="{BB962C8B-B14F-4D97-AF65-F5344CB8AC3E}">
        <p14:creationId xmlns:p14="http://schemas.microsoft.com/office/powerpoint/2010/main" val="2343147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Kamande\Downloads\20190424135339-tim-cook-hero.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8915400" cy="6763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9938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Life and Education</a:t>
            </a:r>
            <a:endParaRPr lang="en-US" dirty="0"/>
          </a:p>
        </p:txBody>
      </p:sp>
      <p:sp>
        <p:nvSpPr>
          <p:cNvPr id="3" name="Content Placeholder 2"/>
          <p:cNvSpPr>
            <a:spLocks noGrp="1"/>
          </p:cNvSpPr>
          <p:nvPr>
            <p:ph idx="1"/>
          </p:nvPr>
        </p:nvSpPr>
        <p:spPr/>
        <p:txBody>
          <a:bodyPr>
            <a:normAutofit fontScale="92500"/>
          </a:bodyPr>
          <a:lstStyle/>
          <a:p>
            <a:r>
              <a:rPr lang="en-US" dirty="0" smtClean="0"/>
              <a:t>Tim Cook was born in 1960 in Alabama, US.</a:t>
            </a:r>
          </a:p>
          <a:p>
            <a:r>
              <a:rPr lang="en-US" dirty="0" smtClean="0"/>
              <a:t>He graduated from</a:t>
            </a:r>
            <a:r>
              <a:rPr lang="en-US" dirty="0"/>
              <a:t> </a:t>
            </a:r>
            <a:r>
              <a:rPr lang="en-US" b="1" dirty="0"/>
              <a:t>Robertsdale High School</a:t>
            </a:r>
            <a:r>
              <a:rPr lang="en-US" dirty="0"/>
              <a:t> in </a:t>
            </a:r>
            <a:r>
              <a:rPr lang="en-US" dirty="0" smtClean="0"/>
              <a:t>1978.</a:t>
            </a:r>
          </a:p>
          <a:p>
            <a:r>
              <a:rPr lang="en-US" dirty="0" smtClean="0"/>
              <a:t>Attended Auburn University where he graduated with a bachelor degree in industrial engineering in 1982 (Heracleous &amp; </a:t>
            </a:r>
            <a:r>
              <a:rPr lang="en-US" dirty="0" err="1" smtClean="0"/>
              <a:t>Papachroni</a:t>
            </a:r>
            <a:r>
              <a:rPr lang="en-US" dirty="0" smtClean="0"/>
              <a:t>, 2016).</a:t>
            </a:r>
          </a:p>
          <a:p>
            <a:r>
              <a:rPr lang="en-US" dirty="0" smtClean="0"/>
              <a:t>He later studied his MBA in </a:t>
            </a:r>
            <a:r>
              <a:rPr lang="en-US" b="1" dirty="0"/>
              <a:t>Duke University</a:t>
            </a:r>
            <a:r>
              <a:rPr lang="en-US" dirty="0"/>
              <a:t>'s </a:t>
            </a:r>
            <a:r>
              <a:rPr lang="en-US" b="1" dirty="0"/>
              <a:t>Fuqua School of Business</a:t>
            </a:r>
            <a:r>
              <a:rPr lang="en-US" dirty="0"/>
              <a:t> </a:t>
            </a:r>
            <a:r>
              <a:rPr lang="en-US" dirty="0" smtClean="0"/>
              <a:t>and graduated in 1988. </a:t>
            </a:r>
            <a:endParaRPr lang="en-US" dirty="0"/>
          </a:p>
        </p:txBody>
      </p:sp>
    </p:spTree>
    <p:extLst>
      <p:ext uri="{BB962C8B-B14F-4D97-AF65-F5344CB8AC3E}">
        <p14:creationId xmlns:p14="http://schemas.microsoft.com/office/powerpoint/2010/main" val="1399951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company Tim Works </a:t>
            </a:r>
            <a:endParaRPr lang="en-US" dirty="0"/>
          </a:p>
        </p:txBody>
      </p:sp>
      <p:sp>
        <p:nvSpPr>
          <p:cNvPr id="3" name="Content Placeholder 2"/>
          <p:cNvSpPr>
            <a:spLocks noGrp="1"/>
          </p:cNvSpPr>
          <p:nvPr>
            <p:ph idx="1"/>
          </p:nvPr>
        </p:nvSpPr>
        <p:spPr>
          <a:xfrm>
            <a:off x="457200" y="1219200"/>
            <a:ext cx="8229600" cy="4906963"/>
          </a:xfrm>
        </p:spPr>
        <p:txBody>
          <a:bodyPr/>
          <a:lstStyle/>
          <a:p>
            <a:r>
              <a:rPr lang="en-US" sz="2400" dirty="0" err="1" smtClean="0"/>
              <a:t>Appl</a:t>
            </a:r>
            <a:r>
              <a:rPr lang="en-US" sz="2400" dirty="0" smtClean="0"/>
              <a:t> </a:t>
            </a:r>
            <a:r>
              <a:rPr lang="en-US" sz="2400" dirty="0" err="1" smtClean="0"/>
              <a:t>Inc</a:t>
            </a:r>
            <a:r>
              <a:rPr lang="en-US" sz="2400" dirty="0" smtClean="0"/>
              <a:t> Company is a company technology company that was founded by Steve Jobs, Steve Wozniak, and Ronald Wayne in April 1976 (Ceil, 2018).</a:t>
            </a:r>
          </a:p>
          <a:p>
            <a:r>
              <a:rPr lang="en-US" sz="2400" dirty="0" smtClean="0"/>
              <a:t>The company products include consumer electronics, computer software, and online services.</a:t>
            </a:r>
          </a:p>
          <a:p>
            <a:endParaRPr lang="en-US" dirty="0"/>
          </a:p>
        </p:txBody>
      </p:sp>
      <p:pic>
        <p:nvPicPr>
          <p:cNvPr id="2050" name="Picture 2" descr="C:\Users\Kamande\Downloads\ppt-on-apple-inc-13-7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276600"/>
            <a:ext cx="48768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562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Transformational </a:t>
            </a:r>
            <a:r>
              <a:rPr lang="en-US" dirty="0"/>
              <a:t>L</a:t>
            </a:r>
            <a:r>
              <a:rPr lang="en-US" dirty="0" smtClean="0"/>
              <a:t>eadership Theory</a:t>
            </a:r>
            <a:endParaRPr lang="en-US" dirty="0"/>
          </a:p>
        </p:txBody>
      </p:sp>
      <p:sp>
        <p:nvSpPr>
          <p:cNvPr id="3" name="Content Placeholder 2"/>
          <p:cNvSpPr>
            <a:spLocks noGrp="1"/>
          </p:cNvSpPr>
          <p:nvPr>
            <p:ph idx="1"/>
          </p:nvPr>
        </p:nvSpPr>
        <p:spPr/>
        <p:txBody>
          <a:bodyPr/>
          <a:lstStyle/>
          <a:p>
            <a:r>
              <a:rPr lang="en-US" dirty="0" smtClean="0"/>
              <a:t>A leadership theory where the leader’s style is inspiring and motivating members to creating positive changes within the organization.</a:t>
            </a:r>
          </a:p>
        </p:txBody>
      </p:sp>
      <p:pic>
        <p:nvPicPr>
          <p:cNvPr id="3074" name="Picture 2" descr="C:\Users\Kamande\Downloads\transformational-leadershi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3124200"/>
            <a:ext cx="4800600"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7421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Transformational Leadership Theory…</a:t>
            </a:r>
            <a:endParaRPr lang="en-US" dirty="0"/>
          </a:p>
        </p:txBody>
      </p:sp>
      <p:sp>
        <p:nvSpPr>
          <p:cNvPr id="3" name="Content Placeholder 2"/>
          <p:cNvSpPr>
            <a:spLocks noGrp="1"/>
          </p:cNvSpPr>
          <p:nvPr>
            <p:ph idx="1"/>
          </p:nvPr>
        </p:nvSpPr>
        <p:spPr/>
        <p:txBody>
          <a:bodyPr/>
          <a:lstStyle/>
          <a:p>
            <a:r>
              <a:rPr lang="en-US" dirty="0" smtClean="0"/>
              <a:t>This leadership style increase group morale, lead to rapid innovation, improve conflict resolution. </a:t>
            </a:r>
          </a:p>
          <a:p>
            <a:endParaRPr lang="en-US" dirty="0"/>
          </a:p>
        </p:txBody>
      </p:sp>
      <p:pic>
        <p:nvPicPr>
          <p:cNvPr id="4098" name="Picture 2" descr="C:\Users\Kamande\Downloads\business-team-meeting-illustrating-transformational-leadership.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590801"/>
            <a:ext cx="61722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42086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Characteristics of a </a:t>
            </a:r>
            <a:r>
              <a:rPr lang="en-US" dirty="0"/>
              <a:t>T</a:t>
            </a:r>
            <a:r>
              <a:rPr lang="en-US" dirty="0" smtClean="0"/>
              <a:t>ransformative </a:t>
            </a:r>
            <a:r>
              <a:rPr lang="en-US" dirty="0"/>
              <a:t>L</a:t>
            </a:r>
            <a:r>
              <a:rPr lang="en-US" dirty="0" smtClean="0"/>
              <a:t>eader</a:t>
            </a:r>
            <a:endParaRPr lang="en-US" dirty="0"/>
          </a:p>
        </p:txBody>
      </p:sp>
      <p:sp>
        <p:nvSpPr>
          <p:cNvPr id="3" name="Content Placeholder 2"/>
          <p:cNvSpPr>
            <a:spLocks noGrp="1"/>
          </p:cNvSpPr>
          <p:nvPr>
            <p:ph idx="1"/>
          </p:nvPr>
        </p:nvSpPr>
        <p:spPr/>
        <p:txBody>
          <a:bodyPr/>
          <a:lstStyle/>
          <a:p>
            <a:r>
              <a:rPr lang="en-US" dirty="0"/>
              <a:t>Provides encouragement</a:t>
            </a:r>
          </a:p>
          <a:p>
            <a:r>
              <a:rPr lang="en-US" dirty="0"/>
              <a:t>Sets clear goals</a:t>
            </a:r>
          </a:p>
          <a:p>
            <a:r>
              <a:rPr lang="en-US" dirty="0"/>
              <a:t>Provides recognition and support</a:t>
            </a:r>
          </a:p>
          <a:p>
            <a:r>
              <a:rPr lang="en-US" dirty="0"/>
              <a:t>Models fairness and integrity</a:t>
            </a:r>
          </a:p>
          <a:p>
            <a:r>
              <a:rPr lang="en-US" dirty="0"/>
              <a:t>Provokes positive emotions in others</a:t>
            </a:r>
          </a:p>
          <a:p>
            <a:r>
              <a:rPr lang="en-US" dirty="0"/>
              <a:t>Inspires people to achieve their goals</a:t>
            </a:r>
          </a:p>
          <a:p>
            <a:endParaRPr lang="en-US" dirty="0"/>
          </a:p>
        </p:txBody>
      </p:sp>
    </p:spTree>
    <p:extLst>
      <p:ext uri="{BB962C8B-B14F-4D97-AF65-F5344CB8AC3E}">
        <p14:creationId xmlns:p14="http://schemas.microsoft.com/office/powerpoint/2010/main" val="2469584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Steps Involved</a:t>
            </a:r>
            <a:endParaRPr lang="en-US" dirty="0"/>
          </a:p>
        </p:txBody>
      </p:sp>
      <p:sp>
        <p:nvSpPr>
          <p:cNvPr id="3" name="Content Placeholder 2"/>
          <p:cNvSpPr>
            <a:spLocks noGrp="1"/>
          </p:cNvSpPr>
          <p:nvPr>
            <p:ph idx="1"/>
          </p:nvPr>
        </p:nvSpPr>
        <p:spPr>
          <a:xfrm>
            <a:off x="533400" y="1066800"/>
            <a:ext cx="8229600" cy="4525963"/>
          </a:xfrm>
        </p:spPr>
        <p:txBody>
          <a:bodyPr>
            <a:normAutofit fontScale="85000" lnSpcReduction="10000"/>
          </a:bodyPr>
          <a:lstStyle/>
          <a:p>
            <a:r>
              <a:rPr lang="en-US" dirty="0"/>
              <a:t>In order to benefit from this model, a leader must understand the steps involved in the process as well as how transformational leadership can benefit the entire team</a:t>
            </a:r>
            <a:r>
              <a:rPr lang="en-US" dirty="0" smtClean="0"/>
              <a:t>.</a:t>
            </a:r>
          </a:p>
          <a:p>
            <a:r>
              <a:rPr lang="en-US" dirty="0" smtClean="0"/>
              <a:t>These steps are: </a:t>
            </a:r>
          </a:p>
          <a:p>
            <a:pPr fontAlgn="base">
              <a:buFont typeface="Wingdings" panose="05000000000000000000" pitchFamily="2" charset="2"/>
              <a:buChar char="ü"/>
            </a:pPr>
            <a:r>
              <a:rPr lang="en-US" dirty="0"/>
              <a:t>Creating an inspiring vision of the future.</a:t>
            </a:r>
          </a:p>
          <a:p>
            <a:pPr fontAlgn="base">
              <a:buFont typeface="Wingdings" panose="05000000000000000000" pitchFamily="2" charset="2"/>
              <a:buChar char="ü"/>
            </a:pPr>
            <a:r>
              <a:rPr lang="en-US" dirty="0"/>
              <a:t>Motivating people to buy into and deliver the vision.</a:t>
            </a:r>
          </a:p>
          <a:p>
            <a:pPr fontAlgn="base">
              <a:buFont typeface="Wingdings" panose="05000000000000000000" pitchFamily="2" charset="2"/>
              <a:buChar char="ü"/>
            </a:pPr>
            <a:r>
              <a:rPr lang="en-US" dirty="0"/>
              <a:t>Managing delivery of the vision.</a:t>
            </a:r>
          </a:p>
          <a:p>
            <a:pPr fontAlgn="base">
              <a:buFont typeface="Wingdings" panose="05000000000000000000" pitchFamily="2" charset="2"/>
              <a:buChar char="ü"/>
            </a:pPr>
            <a:r>
              <a:rPr lang="en-US" dirty="0"/>
              <a:t>Building ever-stronger, trust-based relationships with your </a:t>
            </a:r>
            <a:r>
              <a:rPr lang="en-US" dirty="0" smtClean="0"/>
              <a:t>people (Kahney, 2019).</a:t>
            </a:r>
            <a:endParaRPr lang="en-US" dirty="0"/>
          </a:p>
          <a:p>
            <a:endParaRPr lang="en-US" dirty="0" smtClean="0"/>
          </a:p>
          <a:p>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4953000"/>
            <a:ext cx="2286000" cy="1798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6605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 Cook Strengths As A Leaders</a:t>
            </a:r>
            <a:endParaRPr lang="en-US" dirty="0"/>
          </a:p>
        </p:txBody>
      </p:sp>
      <p:sp>
        <p:nvSpPr>
          <p:cNvPr id="3" name="Content Placeholder 2"/>
          <p:cNvSpPr>
            <a:spLocks noGrp="1"/>
          </p:cNvSpPr>
          <p:nvPr>
            <p:ph idx="1"/>
          </p:nvPr>
        </p:nvSpPr>
        <p:spPr/>
        <p:txBody>
          <a:bodyPr/>
          <a:lstStyle/>
          <a:p>
            <a:pPr marL="0" indent="0">
              <a:buNone/>
            </a:pPr>
            <a:r>
              <a:rPr lang="en-US" sz="2400" dirty="0" smtClean="0">
                <a:solidFill>
                  <a:srgbClr val="FF0000"/>
                </a:solidFill>
              </a:rPr>
              <a:t>Leading with an inspired vision</a:t>
            </a:r>
          </a:p>
          <a:p>
            <a:r>
              <a:rPr lang="en-US" sz="2400" dirty="0" smtClean="0"/>
              <a:t>Tim took over the company with the aim of carrying on with Steve Jobs vision and legacy (Northouse, 2018).</a:t>
            </a:r>
          </a:p>
          <a:p>
            <a:r>
              <a:rPr lang="en-US" sz="2400" dirty="0" smtClean="0"/>
              <a:t>He had a clear vision of what he wanted to transform the company to.</a:t>
            </a:r>
            <a:endParaRPr lang="en-US" dirty="0" smtClean="0"/>
          </a:p>
          <a:p>
            <a:endParaRPr lang="en-US"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3385" y="3276600"/>
            <a:ext cx="5178215"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49792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 Cook Strengths As A Leaders...</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solidFill>
                  <a:srgbClr val="FF0000"/>
                </a:solidFill>
              </a:rPr>
              <a:t>Motivating </a:t>
            </a:r>
            <a:r>
              <a:rPr lang="en-US" dirty="0" smtClean="0">
                <a:solidFill>
                  <a:srgbClr val="FF0000"/>
                </a:solidFill>
              </a:rPr>
              <a:t>his team</a:t>
            </a:r>
          </a:p>
          <a:p>
            <a:r>
              <a:rPr lang="en-US" dirty="0" smtClean="0"/>
              <a:t>Tim Cook has been motivational to the company workforce to remain focused on propelling the company to the next level.</a:t>
            </a:r>
          </a:p>
          <a:p>
            <a:r>
              <a:rPr lang="en-US" dirty="0" smtClean="0"/>
              <a:t>When he became CEO, the company had just lost its founder hence it needed someone to motivate and encourage the team and that is what he has been doing since 2011 (Northouse, 2018). </a:t>
            </a:r>
            <a:endParaRPr lang="en-US" dirty="0"/>
          </a:p>
          <a:p>
            <a:endParaRPr lang="en-US" dirty="0"/>
          </a:p>
        </p:txBody>
      </p:sp>
    </p:spTree>
    <p:extLst>
      <p:ext uri="{BB962C8B-B14F-4D97-AF65-F5344CB8AC3E}">
        <p14:creationId xmlns:p14="http://schemas.microsoft.com/office/powerpoint/2010/main" val="3251671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1143000"/>
          </a:xfrm>
        </p:spPr>
        <p:txBody>
          <a:bodyPr>
            <a:normAutofit fontScale="90000"/>
          </a:bodyPr>
          <a:lstStyle/>
          <a:p>
            <a:r>
              <a:rPr lang="en-US" dirty="0" smtClean="0"/>
              <a:t>Tim Cook Strengths As A Leaders…</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FF0000"/>
                </a:solidFill>
              </a:rPr>
              <a:t>Trusting his team to Deliver</a:t>
            </a:r>
          </a:p>
          <a:p>
            <a:r>
              <a:rPr lang="en-US" sz="2800" dirty="0" smtClean="0"/>
              <a:t>Tim Cook is the kind of leader who gives every team member a chance to work and deliver on their responsibilities with no interference.</a:t>
            </a:r>
          </a:p>
          <a:p>
            <a:endParaRPr lang="en-US" dirty="0"/>
          </a:p>
        </p:txBody>
      </p:sp>
      <p:pic>
        <p:nvPicPr>
          <p:cNvPr id="7170" name="Picture 2" descr="C:\Users\Kamande\Downloads\the-new-deal-for-talent_1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3646556"/>
            <a:ext cx="5715000" cy="3214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691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 Cook Weakness As A Leader</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FF0000"/>
                </a:solidFill>
              </a:rPr>
              <a:t>Making decisions without proper consultations </a:t>
            </a:r>
          </a:p>
          <a:p>
            <a:r>
              <a:rPr lang="en-US" sz="2400" dirty="0" smtClean="0"/>
              <a:t>His decision of hiring John </a:t>
            </a:r>
            <a:r>
              <a:rPr lang="en-US" sz="2400" dirty="0" err="1" smtClean="0"/>
              <a:t>Browett</a:t>
            </a:r>
            <a:r>
              <a:rPr lang="en-US" sz="2400" dirty="0" smtClean="0"/>
              <a:t> as the head of stores was ill-informed and miscalculated (Heracleous &amp; </a:t>
            </a:r>
            <a:r>
              <a:rPr lang="en-US" sz="2400" dirty="0" err="1" smtClean="0"/>
              <a:t>Papachroni</a:t>
            </a:r>
            <a:r>
              <a:rPr lang="en-US" sz="2400" dirty="0" smtClean="0"/>
              <a:t>, 2016).</a:t>
            </a:r>
          </a:p>
          <a:p>
            <a:r>
              <a:rPr lang="en-US" sz="2400" dirty="0" smtClean="0"/>
              <a:t>John would never have adopted the company’s culture hence no value addition to the Apple. </a:t>
            </a:r>
            <a:endParaRPr lang="en-US" sz="2400"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4038601"/>
            <a:ext cx="4343400" cy="281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54390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 Cook Weakness As A Leader</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solidFill>
                  <a:srgbClr val="FF0000"/>
                </a:solidFill>
              </a:rPr>
              <a:t>Loss of company Grip and Influence</a:t>
            </a:r>
          </a:p>
          <a:p>
            <a:r>
              <a:rPr lang="en-US" sz="2800" dirty="0" smtClean="0"/>
              <a:t>A good number of employee and other opinion makers have called for resignation and retirement of Tim.</a:t>
            </a:r>
          </a:p>
          <a:p>
            <a:r>
              <a:rPr lang="en-US" sz="2800" dirty="0" smtClean="0"/>
              <a:t>This is due to disagreement on the way the company should be led.</a:t>
            </a:r>
          </a:p>
          <a:p>
            <a:endParaRPr lang="en-US" sz="2800"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3962401"/>
            <a:ext cx="5562600" cy="2832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10880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Tim Cook Weakness As A Leader</a:t>
            </a:r>
            <a:endParaRPr lang="en-US" dirty="0"/>
          </a:p>
        </p:txBody>
      </p:sp>
      <p:sp>
        <p:nvSpPr>
          <p:cNvPr id="3" name="Content Placeholder 2"/>
          <p:cNvSpPr>
            <a:spLocks noGrp="1"/>
          </p:cNvSpPr>
          <p:nvPr>
            <p:ph idx="1"/>
          </p:nvPr>
        </p:nvSpPr>
        <p:spPr/>
        <p:txBody>
          <a:bodyPr>
            <a:normAutofit/>
          </a:bodyPr>
          <a:lstStyle/>
          <a:p>
            <a:pPr marL="0" indent="0">
              <a:buNone/>
            </a:pPr>
            <a:r>
              <a:rPr lang="en-US" sz="2800" dirty="0" smtClean="0">
                <a:solidFill>
                  <a:srgbClr val="FF0000"/>
                </a:solidFill>
              </a:rPr>
              <a:t>To much freedom for the team</a:t>
            </a:r>
          </a:p>
          <a:p>
            <a:r>
              <a:rPr lang="en-US" sz="2800" dirty="0" smtClean="0"/>
              <a:t>There is need to have a control over what employees are doing so there continuous evaluation is possible.</a:t>
            </a:r>
          </a:p>
          <a:p>
            <a:r>
              <a:rPr lang="en-US" sz="2800" dirty="0" smtClean="0"/>
              <a:t>This is to ensure all team members remain focused on the company goals and targets. </a:t>
            </a:r>
            <a:endParaRPr lang="en-US" sz="2800"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810000"/>
            <a:ext cx="38100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9832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r>
              <a:rPr lang="en-US" sz="2400" dirty="0" smtClean="0"/>
              <a:t>Tim Cook should involve all stakeholders when making decisions affecting the company.</a:t>
            </a:r>
          </a:p>
          <a:p>
            <a:r>
              <a:rPr lang="en-US" sz="2400" dirty="0" smtClean="0"/>
              <a:t>Hiring of staff is a crucial task that should be done by all members including the human resource management.</a:t>
            </a:r>
          </a:p>
          <a:p>
            <a:r>
              <a:rPr lang="en-US" sz="2400" dirty="0" smtClean="0"/>
              <a:t>This ensures that the best are hired for the great good of the company. </a:t>
            </a:r>
            <a:endParaRPr lang="en-US" sz="2400" dirty="0"/>
          </a:p>
        </p:txBody>
      </p:sp>
      <p:pic>
        <p:nvPicPr>
          <p:cNvPr id="122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 y="4191000"/>
            <a:ext cx="7620000"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7272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a:t>
            </a:r>
            <a:endParaRPr lang="en-US" dirty="0"/>
          </a:p>
        </p:txBody>
      </p:sp>
      <p:sp>
        <p:nvSpPr>
          <p:cNvPr id="3" name="Content Placeholder 2"/>
          <p:cNvSpPr>
            <a:spLocks noGrp="1"/>
          </p:cNvSpPr>
          <p:nvPr>
            <p:ph idx="1"/>
          </p:nvPr>
        </p:nvSpPr>
        <p:spPr/>
        <p:txBody>
          <a:bodyPr>
            <a:normAutofit/>
          </a:bodyPr>
          <a:lstStyle/>
          <a:p>
            <a:r>
              <a:rPr lang="en-US" sz="2800" dirty="0" smtClean="0"/>
              <a:t>Cook need to assert his authority as the leader </a:t>
            </a:r>
          </a:p>
          <a:p>
            <a:r>
              <a:rPr lang="en-US" sz="2800" dirty="0" smtClean="0"/>
              <a:t>He can do this by requesting frequent feedback and progress by the employees on the various tasks assigned.</a:t>
            </a:r>
          </a:p>
          <a:p>
            <a:r>
              <a:rPr lang="en-US" sz="2800" dirty="0" smtClean="0"/>
              <a:t>This would ensure that the employees are conscious that they have a leader to report to as the team lead. </a:t>
            </a:r>
          </a:p>
          <a:p>
            <a:r>
              <a:rPr lang="en-US" sz="2800" dirty="0" smtClean="0"/>
              <a:t>Monitored freedom is good for the overall progress and performance of the company. </a:t>
            </a:r>
          </a:p>
        </p:txBody>
      </p:sp>
    </p:spTree>
    <p:extLst>
      <p:ext uri="{BB962C8B-B14F-4D97-AF65-F5344CB8AC3E}">
        <p14:creationId xmlns:p14="http://schemas.microsoft.com/office/powerpoint/2010/main" val="1674921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Insight </a:t>
            </a:r>
            <a:endParaRPr lang="en-US" dirty="0"/>
          </a:p>
        </p:txBody>
      </p:sp>
      <p:sp>
        <p:nvSpPr>
          <p:cNvPr id="3" name="Content Placeholder 2"/>
          <p:cNvSpPr>
            <a:spLocks noGrp="1"/>
          </p:cNvSpPr>
          <p:nvPr>
            <p:ph idx="1"/>
          </p:nvPr>
        </p:nvSpPr>
        <p:spPr/>
        <p:txBody>
          <a:bodyPr>
            <a:normAutofit lnSpcReduction="10000"/>
          </a:bodyPr>
          <a:lstStyle/>
          <a:p>
            <a:r>
              <a:rPr lang="en-US" dirty="0" smtClean="0"/>
              <a:t>Leadership affects the performance of a company</a:t>
            </a:r>
          </a:p>
          <a:p>
            <a:r>
              <a:rPr lang="en-US" dirty="0" smtClean="0"/>
              <a:t>A leader should be conscious of their actions and be responsible</a:t>
            </a:r>
          </a:p>
          <a:p>
            <a:r>
              <a:rPr lang="en-US" dirty="0" smtClean="0"/>
              <a:t>Having a transformative leader means that one is ready to be role model for the team</a:t>
            </a:r>
          </a:p>
          <a:p>
            <a:r>
              <a:rPr lang="en-US" dirty="0" smtClean="0"/>
              <a:t>A role model’s actions should be aimed at propelling the company to achieving its set goals and targets. </a:t>
            </a:r>
            <a:endParaRPr lang="en-US" dirty="0"/>
          </a:p>
        </p:txBody>
      </p:sp>
    </p:spTree>
    <p:extLst>
      <p:ext uri="{BB962C8B-B14F-4D97-AF65-F5344CB8AC3E}">
        <p14:creationId xmlns:p14="http://schemas.microsoft.com/office/powerpoint/2010/main" val="3986830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Insight</a:t>
            </a:r>
            <a:endParaRPr lang="en-US" dirty="0"/>
          </a:p>
        </p:txBody>
      </p:sp>
      <p:sp>
        <p:nvSpPr>
          <p:cNvPr id="3" name="Content Placeholder 2"/>
          <p:cNvSpPr>
            <a:spLocks noGrp="1"/>
          </p:cNvSpPr>
          <p:nvPr>
            <p:ph idx="1"/>
          </p:nvPr>
        </p:nvSpPr>
        <p:spPr/>
        <p:txBody>
          <a:bodyPr>
            <a:normAutofit/>
          </a:bodyPr>
          <a:lstStyle/>
          <a:p>
            <a:r>
              <a:rPr lang="en-US" sz="2400" dirty="0" smtClean="0"/>
              <a:t>Despite being accommodative leaders needs to be firm on the position and vision of the company so that even the team remains focused.</a:t>
            </a:r>
          </a:p>
          <a:p>
            <a:r>
              <a:rPr lang="en-US" sz="2400" dirty="0" smtClean="0"/>
              <a:t>One can combine two or more leadership styles if at all they would make them better leaders. </a:t>
            </a:r>
            <a:endParaRPr lang="en-US" sz="24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3510855"/>
            <a:ext cx="4486275" cy="33682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7234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Autofit/>
          </a:bodyPr>
          <a:lstStyle/>
          <a:p>
            <a:r>
              <a:rPr lang="en-US" sz="2000" dirty="0" smtClean="0"/>
              <a:t>Ceil, C. (2018). Importance of Leadership for Apple. </a:t>
            </a:r>
            <a:r>
              <a:rPr lang="en-US" sz="2000" i="1" dirty="0" smtClean="0"/>
              <a:t>Available at SSRN </a:t>
            </a:r>
          </a:p>
          <a:p>
            <a:pPr marL="0" indent="0">
              <a:buNone/>
            </a:pPr>
            <a:r>
              <a:rPr lang="en-US" sz="2000" i="1" dirty="0"/>
              <a:t>	</a:t>
            </a:r>
            <a:r>
              <a:rPr lang="en-US" sz="2000" i="1" dirty="0" smtClean="0"/>
              <a:t>3520422</a:t>
            </a:r>
            <a:r>
              <a:rPr lang="en-US" sz="2000" dirty="0" smtClean="0"/>
              <a:t>.</a:t>
            </a:r>
          </a:p>
          <a:p>
            <a:r>
              <a:rPr lang="en-US" sz="2000" dirty="0" smtClean="0"/>
              <a:t>Heracleous</a:t>
            </a:r>
            <a:r>
              <a:rPr lang="en-US" sz="2000" dirty="0"/>
              <a:t>, L., &amp; </a:t>
            </a:r>
            <a:r>
              <a:rPr lang="en-US" sz="2000" dirty="0" err="1"/>
              <a:t>Papachroni</a:t>
            </a:r>
            <a:r>
              <a:rPr lang="en-US" sz="2000" dirty="0"/>
              <a:t>, A. (2016). </a:t>
            </a:r>
            <a:r>
              <a:rPr lang="en-US" sz="2000" i="1" dirty="0"/>
              <a:t>Strategic Leadership and </a:t>
            </a:r>
            <a:endParaRPr lang="en-US" sz="2000" i="1" dirty="0" smtClean="0"/>
          </a:p>
          <a:p>
            <a:pPr marL="0" indent="0">
              <a:buNone/>
            </a:pPr>
            <a:r>
              <a:rPr lang="en-US" sz="2000" i="1" dirty="0"/>
              <a:t>	</a:t>
            </a:r>
            <a:r>
              <a:rPr lang="en-US" sz="2000" i="1" dirty="0" smtClean="0"/>
              <a:t>Innovation </a:t>
            </a:r>
            <a:r>
              <a:rPr lang="en-US" sz="2000" i="1" dirty="0"/>
              <a:t>at Apple Inc</a:t>
            </a:r>
            <a:r>
              <a:rPr lang="en-US" sz="2000" dirty="0"/>
              <a:t>. SAGE Publications Ltd</a:t>
            </a:r>
            <a:r>
              <a:rPr lang="en-US" sz="2000" dirty="0" smtClean="0"/>
              <a:t>.</a:t>
            </a:r>
          </a:p>
          <a:p>
            <a:r>
              <a:rPr lang="en-US" sz="2000" dirty="0"/>
              <a:t>Kahney, L. (2019). </a:t>
            </a:r>
            <a:r>
              <a:rPr lang="en-US" sz="2000" i="1" dirty="0"/>
              <a:t>Tim Cook: The Genius who Took Apple to the Next </a:t>
            </a:r>
            <a:endParaRPr lang="en-US" sz="2000" i="1" dirty="0" smtClean="0"/>
          </a:p>
          <a:p>
            <a:pPr marL="457200" lvl="1" indent="0">
              <a:buNone/>
            </a:pPr>
            <a:r>
              <a:rPr lang="en-US" sz="1600" i="1" dirty="0"/>
              <a:t>	</a:t>
            </a:r>
            <a:r>
              <a:rPr lang="en-US" sz="1600" i="1" dirty="0" smtClean="0"/>
              <a:t>Level</a:t>
            </a:r>
            <a:r>
              <a:rPr lang="en-US" sz="1600" dirty="0"/>
              <a:t>. Penguin UK</a:t>
            </a:r>
            <a:r>
              <a:rPr lang="en-US" sz="1600" dirty="0" smtClean="0"/>
              <a:t>.</a:t>
            </a:r>
          </a:p>
          <a:p>
            <a:r>
              <a:rPr lang="en-US" sz="2000" dirty="0"/>
              <a:t>Northouse, P. G. (2018). </a:t>
            </a:r>
            <a:r>
              <a:rPr lang="en-US" sz="2000" i="1" dirty="0"/>
              <a:t>Leadership: Theory and practice</a:t>
            </a:r>
            <a:r>
              <a:rPr lang="en-US" sz="2000" dirty="0"/>
              <a:t>. Sage </a:t>
            </a:r>
            <a:endParaRPr lang="en-US" sz="2000" dirty="0" smtClean="0"/>
          </a:p>
          <a:p>
            <a:pPr marL="0" indent="0">
              <a:buNone/>
            </a:pPr>
            <a:r>
              <a:rPr lang="en-US" sz="2000" dirty="0"/>
              <a:t>	</a:t>
            </a:r>
            <a:r>
              <a:rPr lang="en-US" sz="2000" dirty="0" smtClean="0"/>
              <a:t>publications.</a:t>
            </a:r>
          </a:p>
          <a:p>
            <a:r>
              <a:rPr lang="en-US" sz="2000" dirty="0" smtClean="0"/>
              <a:t>Perry, S. (2016). Tim Cook, a Case Study on the Effects of </a:t>
            </a:r>
          </a:p>
          <a:p>
            <a:pPr marL="0" indent="0">
              <a:buNone/>
            </a:pPr>
            <a:r>
              <a:rPr lang="en-US" sz="2000" dirty="0"/>
              <a:t>	</a:t>
            </a:r>
            <a:r>
              <a:rPr lang="en-US" sz="2000" dirty="0" smtClean="0"/>
              <a:t>Transformational Leadership on Privacy and IT Security.</a:t>
            </a:r>
          </a:p>
          <a:p>
            <a:endParaRPr lang="en-US" sz="2400" dirty="0"/>
          </a:p>
        </p:txBody>
      </p:sp>
    </p:spTree>
    <p:extLst>
      <p:ext uri="{BB962C8B-B14F-4D97-AF65-F5344CB8AC3E}">
        <p14:creationId xmlns:p14="http://schemas.microsoft.com/office/powerpoint/2010/main" val="3182776916"/>
      </p:ext>
    </p:extLst>
  </p:cSld>
  <p:clrMapOvr>
    <a:masterClrMapping/>
  </p:clrMapOvr>
</p:sld>
</file>

<file path=ppt/theme/theme1.xml><?xml version="1.0" encoding="utf-8"?>
<a:theme xmlns:a="http://schemas.openxmlformats.org/drawingml/2006/main" name="Office Them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TotalTime>
  <Words>1438</Words>
  <Application>Microsoft Office PowerPoint</Application>
  <PresentationFormat>On-screen Show (4:3)</PresentationFormat>
  <Paragraphs>150</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Tim Cook</vt:lpstr>
      <vt:lpstr>Tim Cook</vt:lpstr>
      <vt:lpstr>PowerPoint Presentation</vt:lpstr>
      <vt:lpstr>Early Life and Education</vt:lpstr>
      <vt:lpstr>The company Tim Works </vt:lpstr>
      <vt:lpstr>Transformational Leadership Theory</vt:lpstr>
      <vt:lpstr>Transformational Leadership Theory…</vt:lpstr>
      <vt:lpstr>Characteristics of a Transformative Leader</vt:lpstr>
      <vt:lpstr>Steps Involved</vt:lpstr>
      <vt:lpstr>Tim Cook Strengths As A Leaders</vt:lpstr>
      <vt:lpstr>Tim Cook Strengths As A Leaders...</vt:lpstr>
      <vt:lpstr>Tim Cook Strengths As A Leaders…</vt:lpstr>
      <vt:lpstr>Tim Cook Weakness As A Leader</vt:lpstr>
      <vt:lpstr>Tim Cook Weakness As A Leader</vt:lpstr>
      <vt:lpstr>Tim Cook Weakness As A Leader</vt:lpstr>
      <vt:lpstr>Recommendations</vt:lpstr>
      <vt:lpstr>Recommendations </vt:lpstr>
      <vt:lpstr>Personal Insight </vt:lpstr>
      <vt:lpstr>Personal Insight</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 Cook</dc:title>
  <dc:creator>Kamande</dc:creator>
  <cp:lastModifiedBy>Kamande</cp:lastModifiedBy>
  <cp:revision>23</cp:revision>
  <dcterms:created xsi:type="dcterms:W3CDTF">2020-08-02T08:17:07Z</dcterms:created>
  <dcterms:modified xsi:type="dcterms:W3CDTF">2020-08-02T11:49:42Z</dcterms:modified>
</cp:coreProperties>
</file>